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2"/>
  </p:handoutMasterIdLst>
  <p:sldIdLst>
    <p:sldId id="256" r:id="rId2"/>
    <p:sldId id="257" r:id="rId3"/>
    <p:sldId id="258" r:id="rId4"/>
    <p:sldId id="259" r:id="rId5"/>
    <p:sldId id="260" r:id="rId6"/>
    <p:sldId id="264" r:id="rId7"/>
    <p:sldId id="261" r:id="rId8"/>
    <p:sldId id="262" r:id="rId9"/>
    <p:sldId id="265" r:id="rId10"/>
    <p:sldId id="263"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109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231D7D-C08D-413C-AF76-F916F0643431}" type="doc">
      <dgm:prSet loTypeId="urn:microsoft.com/office/officeart/2005/8/layout/hProcess3" loCatId="process" qsTypeId="urn:microsoft.com/office/officeart/2005/8/quickstyle/simple1" qsCatId="simple" csTypeId="urn:microsoft.com/office/officeart/2005/8/colors/accent1_2" csCatId="accent1" phldr="1"/>
      <dgm:spPr/>
    </dgm:pt>
    <dgm:pt modelId="{B313A7C8-A674-42DB-B89E-9AF27BC0C8C8}" type="pres">
      <dgm:prSet presAssocID="{B4231D7D-C08D-413C-AF76-F916F0643431}" presName="Name0" presStyleCnt="0">
        <dgm:presLayoutVars>
          <dgm:dir/>
          <dgm:animLvl val="lvl"/>
          <dgm:resizeHandles val="exact"/>
        </dgm:presLayoutVars>
      </dgm:prSet>
      <dgm:spPr/>
    </dgm:pt>
    <dgm:pt modelId="{5E352386-F0AB-4B71-BCBF-FDE362FE965D}" type="pres">
      <dgm:prSet presAssocID="{B4231D7D-C08D-413C-AF76-F916F0643431}" presName="dummy" presStyleCnt="0"/>
      <dgm:spPr/>
    </dgm:pt>
    <dgm:pt modelId="{D1F2066D-8787-48E7-88F6-25716B1D0E19}" type="pres">
      <dgm:prSet presAssocID="{B4231D7D-C08D-413C-AF76-F916F0643431}" presName="linH" presStyleCnt="0"/>
      <dgm:spPr/>
    </dgm:pt>
    <dgm:pt modelId="{F865C3DF-A382-48C5-9853-08C93E9EFA66}" type="pres">
      <dgm:prSet presAssocID="{B4231D7D-C08D-413C-AF76-F916F0643431}" presName="padding1" presStyleCnt="0"/>
      <dgm:spPr/>
    </dgm:pt>
    <dgm:pt modelId="{1D0849AF-3697-4360-B0E3-0A5F859EF27D}" type="pres">
      <dgm:prSet presAssocID="{B4231D7D-C08D-413C-AF76-F916F0643431}" presName="padding2" presStyleCnt="0"/>
      <dgm:spPr/>
    </dgm:pt>
    <dgm:pt modelId="{0695DA95-4128-4058-8B26-40DA63813EB1}" type="pres">
      <dgm:prSet presAssocID="{B4231D7D-C08D-413C-AF76-F916F0643431}" presName="negArrow" presStyleCnt="0"/>
      <dgm:spPr/>
    </dgm:pt>
    <dgm:pt modelId="{80967EBB-67E2-444E-A6C3-BB0DFCDEA727}" type="pres">
      <dgm:prSet presAssocID="{B4231D7D-C08D-413C-AF76-F916F0643431}" presName="backgroundArrow" presStyleLbl="node1" presStyleIdx="0" presStyleCnt="1" custScaleX="74074" custScaleY="6440" custLinFactNeighborX="12963" custLinFactNeighborY="-5610"/>
      <dgm:spPr/>
    </dgm:pt>
  </dgm:ptLst>
  <dgm:cxnLst>
    <dgm:cxn modelId="{A98B292F-4C69-496B-A272-789B27C9C971}" type="presOf" srcId="{B4231D7D-C08D-413C-AF76-F916F0643431}" destId="{B313A7C8-A674-42DB-B89E-9AF27BC0C8C8}" srcOrd="0" destOrd="0" presId="urn:microsoft.com/office/officeart/2005/8/layout/hProcess3"/>
    <dgm:cxn modelId="{FBEDAB9C-B743-42F6-868F-C0DB6AFF042A}" type="presParOf" srcId="{B313A7C8-A674-42DB-B89E-9AF27BC0C8C8}" destId="{5E352386-F0AB-4B71-BCBF-FDE362FE965D}" srcOrd="0" destOrd="0" presId="urn:microsoft.com/office/officeart/2005/8/layout/hProcess3"/>
    <dgm:cxn modelId="{51D0E42A-0F92-442C-A59E-A6A605EACE75}" type="presParOf" srcId="{B313A7C8-A674-42DB-B89E-9AF27BC0C8C8}" destId="{D1F2066D-8787-48E7-88F6-25716B1D0E19}" srcOrd="1" destOrd="0" presId="urn:microsoft.com/office/officeart/2005/8/layout/hProcess3"/>
    <dgm:cxn modelId="{D460525F-6289-4EF8-BAC7-D55CA36902A0}" type="presParOf" srcId="{D1F2066D-8787-48E7-88F6-25716B1D0E19}" destId="{F865C3DF-A382-48C5-9853-08C93E9EFA66}" srcOrd="0" destOrd="0" presId="urn:microsoft.com/office/officeart/2005/8/layout/hProcess3"/>
    <dgm:cxn modelId="{2FE43C3E-9BB0-473E-B877-AB93CE8E80CD}" type="presParOf" srcId="{D1F2066D-8787-48E7-88F6-25716B1D0E19}" destId="{1D0849AF-3697-4360-B0E3-0A5F859EF27D}" srcOrd="1" destOrd="0" presId="urn:microsoft.com/office/officeart/2005/8/layout/hProcess3"/>
    <dgm:cxn modelId="{51336408-EB28-4506-BF91-05AB52B4A23F}" type="presParOf" srcId="{D1F2066D-8787-48E7-88F6-25716B1D0E19}" destId="{0695DA95-4128-4058-8B26-40DA63813EB1}" srcOrd="2" destOrd="0" presId="urn:microsoft.com/office/officeart/2005/8/layout/hProcess3"/>
    <dgm:cxn modelId="{DF7F6665-B48F-41D5-877F-AB93F66EE43A}" type="presParOf" srcId="{D1F2066D-8787-48E7-88F6-25716B1D0E19}" destId="{80967EBB-67E2-444E-A6C3-BB0DFCDEA727}" srcOrd="3" destOrd="0" presId="urn:microsoft.com/office/officeart/2005/8/layout/h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67EBB-67E2-444E-A6C3-BB0DFCDEA727}">
      <dsp:nvSpPr>
        <dsp:cNvPr id="0" name=""/>
        <dsp:cNvSpPr/>
      </dsp:nvSpPr>
      <dsp:spPr>
        <a:xfrm>
          <a:off x="1066803" y="1863338"/>
          <a:ext cx="6095993" cy="291472"/>
        </a:xfrm>
        <a:prstGeom prst="rightArrow">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21067CF-40BB-4B5B-BA7C-B132F42D16DB}" type="datetimeFigureOut">
              <a:rPr lang="en-US" smtClean="0"/>
              <a:t>9/19/2011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5493BD5-334F-4210-9F74-166257BED195}" type="slidenum">
              <a:rPr lang="en-US" smtClean="0"/>
              <a:t>‹#›</a:t>
            </a:fld>
            <a:endParaRPr lang="en-US"/>
          </a:p>
        </p:txBody>
      </p:sp>
    </p:spTree>
    <p:extLst>
      <p:ext uri="{BB962C8B-B14F-4D97-AF65-F5344CB8AC3E}">
        <p14:creationId xmlns:p14="http://schemas.microsoft.com/office/powerpoint/2010/main" val="37886427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F2B4776-F7A2-4456-881D-90DF9DEED9E8}" type="datetimeFigureOut">
              <a:rPr lang="en-US" smtClean="0"/>
              <a:t>9/19/2011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3454615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B4776-F7A2-4456-881D-90DF9DEED9E8}" type="datetimeFigureOut">
              <a:rPr lang="en-US" smtClean="0"/>
              <a:t>9/19/2011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944745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B4776-F7A2-4456-881D-90DF9DEED9E8}" type="datetimeFigureOut">
              <a:rPr lang="en-US" smtClean="0"/>
              <a:t>9/19/2011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1243531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F2B4776-F7A2-4456-881D-90DF9DEED9E8}" type="datetimeFigureOut">
              <a:rPr lang="en-US" smtClean="0"/>
              <a:t>9/19/2011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3982413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2B4776-F7A2-4456-881D-90DF9DEED9E8}" type="datetimeFigureOut">
              <a:rPr lang="en-US" smtClean="0"/>
              <a:t>9/19/2011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2953828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2B4776-F7A2-4456-881D-90DF9DEED9E8}" type="datetimeFigureOut">
              <a:rPr lang="en-US" smtClean="0"/>
              <a:t>9/19/2011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2015740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F2B4776-F7A2-4456-881D-90DF9DEED9E8}" type="datetimeFigureOut">
              <a:rPr lang="en-US" smtClean="0"/>
              <a:t>9/19/2011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24848472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2B4776-F7A2-4456-881D-90DF9DEED9E8}" type="datetimeFigureOut">
              <a:rPr lang="en-US" smtClean="0"/>
              <a:t>9/19/2011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2039130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2B4776-F7A2-4456-881D-90DF9DEED9E8}" type="datetimeFigureOut">
              <a:rPr lang="en-US" smtClean="0"/>
              <a:t>9/19/2011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2857729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2B4776-F7A2-4456-881D-90DF9DEED9E8}" type="datetimeFigureOut">
              <a:rPr lang="en-US" smtClean="0"/>
              <a:t>9/19/2011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511275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2B4776-F7A2-4456-881D-90DF9DEED9E8}" type="datetimeFigureOut">
              <a:rPr lang="en-US" smtClean="0"/>
              <a:t>9/19/2011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AD55D9C-F9DF-404B-9906-1874897D9683}" type="slidenum">
              <a:rPr lang="en-US" smtClean="0"/>
              <a:t>‹#›</a:t>
            </a:fld>
            <a:endParaRPr lang="en-US"/>
          </a:p>
        </p:txBody>
      </p:sp>
    </p:spTree>
    <p:extLst>
      <p:ext uri="{BB962C8B-B14F-4D97-AF65-F5344CB8AC3E}">
        <p14:creationId xmlns:p14="http://schemas.microsoft.com/office/powerpoint/2010/main" val="307411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2B4776-F7A2-4456-881D-90DF9DEED9E8}" type="datetimeFigureOut">
              <a:rPr lang="en-US" smtClean="0"/>
              <a:t>9/19/2011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D55D9C-F9DF-404B-9906-1874897D9683}" type="slidenum">
              <a:rPr lang="en-US" smtClean="0"/>
              <a:t>‹#›</a:t>
            </a:fld>
            <a:endParaRPr lang="en-US"/>
          </a:p>
        </p:txBody>
      </p:sp>
    </p:spTree>
    <p:extLst>
      <p:ext uri="{BB962C8B-B14F-4D97-AF65-F5344CB8AC3E}">
        <p14:creationId xmlns:p14="http://schemas.microsoft.com/office/powerpoint/2010/main" val="25626480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lstStyle/>
          <a:p>
            <a:r>
              <a:rPr lang="en-US" dirty="0" smtClean="0">
                <a:solidFill>
                  <a:schemeClr val="bg2">
                    <a:lumMod val="50000"/>
                  </a:schemeClr>
                </a:solidFill>
              </a:rPr>
              <a:t>Alex Aguila</a:t>
            </a:r>
            <a:endParaRPr lang="en-US" dirty="0">
              <a:solidFill>
                <a:schemeClr val="bg2">
                  <a:lumMod val="50000"/>
                </a:schemeClr>
              </a:solidFill>
            </a:endParaRPr>
          </a:p>
        </p:txBody>
      </p:sp>
      <p:sp>
        <p:nvSpPr>
          <p:cNvPr id="3" name="Subtitle 2"/>
          <p:cNvSpPr>
            <a:spLocks noGrp="1"/>
          </p:cNvSpPr>
          <p:nvPr>
            <p:ph type="subTitle" idx="1"/>
          </p:nvPr>
        </p:nvSpPr>
        <p:spPr>
          <a:xfrm>
            <a:off x="1334487" y="5071369"/>
            <a:ext cx="6400800" cy="1752600"/>
          </a:xfrm>
        </p:spPr>
        <p:txBody>
          <a:bodyPr/>
          <a:lstStyle/>
          <a:p>
            <a:r>
              <a:rPr lang="en-US" dirty="0" smtClean="0"/>
              <a:t>Co-founder of Alienware</a:t>
            </a:r>
          </a:p>
          <a:p>
            <a:endParaRPr lang="en-US" dirty="0"/>
          </a:p>
          <a:p>
            <a:r>
              <a:rPr lang="en-US" dirty="0" smtClean="0"/>
              <a:t>Report by Mitchell Marsh</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1981200"/>
            <a:ext cx="3888174" cy="3025877"/>
          </a:xfrm>
          <a:prstGeom prst="rect">
            <a:avLst/>
          </a:prstGeom>
        </p:spPr>
      </p:pic>
    </p:spTree>
    <p:extLst>
      <p:ext uri="{BB962C8B-B14F-4D97-AF65-F5344CB8AC3E}">
        <p14:creationId xmlns:p14="http://schemas.microsoft.com/office/powerpoint/2010/main" val="4032597719"/>
      </p:ext>
    </p:extLst>
  </p:cSld>
  <p:clrMapOvr>
    <a:masterClrMapping/>
  </p:clrMapOvr>
  <p:transition spd="slow">
    <p:randomBa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1600200"/>
          </a:xfrm>
          <a:prstGeom prst="rect">
            <a:avLst/>
          </a:prstGeom>
        </p:spPr>
      </p:pic>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18" y="1143000"/>
            <a:ext cx="9143999" cy="5715000"/>
          </a:xfrm>
        </p:spPr>
      </p:pic>
      <p:sp>
        <p:nvSpPr>
          <p:cNvPr id="6" name="TextBox 5"/>
          <p:cNvSpPr txBox="1"/>
          <p:nvPr/>
        </p:nvSpPr>
        <p:spPr>
          <a:xfrm>
            <a:off x="381000" y="19235"/>
            <a:ext cx="8458200" cy="461665"/>
          </a:xfrm>
          <a:prstGeom prst="rect">
            <a:avLst/>
          </a:prstGeom>
          <a:noFill/>
        </p:spPr>
        <p:txBody>
          <a:bodyPr wrap="square" rtlCol="0">
            <a:spAutoFit/>
          </a:bodyPr>
          <a:lstStyle/>
          <a:p>
            <a:pPr algn="ctr"/>
            <a:r>
              <a:rPr lang="en-US" sz="2400" dirty="0" smtClean="0">
                <a:solidFill>
                  <a:schemeClr val="bg1"/>
                </a:solidFill>
              </a:rPr>
              <a:t>Work Cited</a:t>
            </a:r>
            <a:endParaRPr lang="en-US" sz="2400" dirty="0">
              <a:solidFill>
                <a:schemeClr val="bg1"/>
              </a:solidFill>
            </a:endParaRPr>
          </a:p>
        </p:txBody>
      </p:sp>
      <p:sp>
        <p:nvSpPr>
          <p:cNvPr id="7" name="TextBox 6"/>
          <p:cNvSpPr txBox="1"/>
          <p:nvPr/>
        </p:nvSpPr>
        <p:spPr>
          <a:xfrm>
            <a:off x="533400" y="1600200"/>
            <a:ext cx="8382000" cy="369332"/>
          </a:xfrm>
          <a:prstGeom prst="rect">
            <a:avLst/>
          </a:prstGeom>
          <a:noFill/>
        </p:spPr>
        <p:txBody>
          <a:bodyPr wrap="square" rtlCol="0">
            <a:spAutoFit/>
          </a:bodyPr>
          <a:lstStyle/>
          <a:p>
            <a:r>
              <a:rPr lang="en-US" dirty="0">
                <a:solidFill>
                  <a:schemeClr val="bg1"/>
                </a:solidFill>
              </a:rPr>
              <a:t>http://www.entrepreneur.com/worklife/successstories/article78392.html</a:t>
            </a:r>
          </a:p>
        </p:txBody>
      </p:sp>
      <p:sp>
        <p:nvSpPr>
          <p:cNvPr id="8" name="TextBox 7"/>
          <p:cNvSpPr txBox="1"/>
          <p:nvPr/>
        </p:nvSpPr>
        <p:spPr>
          <a:xfrm>
            <a:off x="533400" y="2133600"/>
            <a:ext cx="8382000" cy="369332"/>
          </a:xfrm>
          <a:prstGeom prst="rect">
            <a:avLst/>
          </a:prstGeom>
          <a:noFill/>
        </p:spPr>
        <p:txBody>
          <a:bodyPr wrap="square" rtlCol="0">
            <a:spAutoFit/>
          </a:bodyPr>
          <a:lstStyle/>
          <a:p>
            <a:r>
              <a:rPr lang="en-US" dirty="0">
                <a:solidFill>
                  <a:schemeClr val="bg1"/>
                </a:solidFill>
              </a:rPr>
              <a:t>http://www.referenceforbusiness.com/history2/8/Alienware-Corporation.html</a:t>
            </a:r>
          </a:p>
        </p:txBody>
      </p:sp>
      <p:sp>
        <p:nvSpPr>
          <p:cNvPr id="9" name="TextBox 8"/>
          <p:cNvSpPr txBox="1"/>
          <p:nvPr/>
        </p:nvSpPr>
        <p:spPr>
          <a:xfrm>
            <a:off x="533400" y="2743200"/>
            <a:ext cx="8382000" cy="369332"/>
          </a:xfrm>
          <a:prstGeom prst="rect">
            <a:avLst/>
          </a:prstGeom>
          <a:noFill/>
        </p:spPr>
        <p:txBody>
          <a:bodyPr wrap="square" rtlCol="0">
            <a:spAutoFit/>
          </a:bodyPr>
          <a:lstStyle/>
          <a:p>
            <a:r>
              <a:rPr lang="en-US" dirty="0">
                <a:solidFill>
                  <a:schemeClr val="bg1"/>
                </a:solidFill>
              </a:rPr>
              <a:t>http://www.answers.com/topic/alienware-corporation</a:t>
            </a:r>
          </a:p>
        </p:txBody>
      </p:sp>
    </p:spTree>
    <p:extLst>
      <p:ext uri="{BB962C8B-B14F-4D97-AF65-F5344CB8AC3E}">
        <p14:creationId xmlns:p14="http://schemas.microsoft.com/office/powerpoint/2010/main" val="109545730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658" y="1136064"/>
            <a:ext cx="9137342" cy="5710839"/>
          </a:xfrm>
        </p:spPr>
      </p:pic>
      <p:sp>
        <p:nvSpPr>
          <p:cNvPr id="2" name="Title 1"/>
          <p:cNvSpPr>
            <a:spLocks noGrp="1"/>
          </p:cNvSpPr>
          <p:nvPr>
            <p:ph type="title"/>
          </p:nvPr>
        </p:nvSpPr>
        <p:spPr>
          <a:xfrm>
            <a:off x="457200" y="0"/>
            <a:ext cx="8229600" cy="1143000"/>
          </a:xfrm>
        </p:spPr>
        <p:txBody>
          <a:bodyPr/>
          <a:lstStyle/>
          <a:p>
            <a:r>
              <a:rPr lang="en-US" dirty="0" smtClean="0">
                <a:solidFill>
                  <a:schemeClr val="bg2"/>
                </a:solidFill>
              </a:rPr>
              <a:t>Alienware</a:t>
            </a:r>
            <a:endParaRPr lang="en-US" dirty="0">
              <a:solidFill>
                <a:schemeClr val="bg2"/>
              </a:solidFill>
            </a:endParaRPr>
          </a:p>
        </p:txBody>
      </p:sp>
      <p:sp>
        <p:nvSpPr>
          <p:cNvPr id="5" name="TextBox 4"/>
          <p:cNvSpPr txBox="1"/>
          <p:nvPr/>
        </p:nvSpPr>
        <p:spPr>
          <a:xfrm>
            <a:off x="2209800" y="1524000"/>
            <a:ext cx="4724400" cy="923330"/>
          </a:xfrm>
          <a:prstGeom prst="rect">
            <a:avLst/>
          </a:prstGeom>
          <a:solidFill>
            <a:schemeClr val="tx1"/>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solidFill>
                  <a:schemeClr val="bg1">
                    <a:lumMod val="95000"/>
                  </a:schemeClr>
                </a:solidFill>
              </a:rPr>
              <a:t>Mission: Empower the consumer to create, work, and play faster by innovating and building the most powerful computers in the world</a:t>
            </a:r>
            <a:endParaRPr lang="en-US" dirty="0">
              <a:solidFill>
                <a:schemeClr val="bg1">
                  <a:lumMod val="95000"/>
                </a:schemeClr>
              </a:solidFill>
            </a:endParaRPr>
          </a:p>
        </p:txBody>
      </p:sp>
    </p:spTree>
    <p:extLst>
      <p:ext uri="{BB962C8B-B14F-4D97-AF65-F5344CB8AC3E}">
        <p14:creationId xmlns:p14="http://schemas.microsoft.com/office/powerpoint/2010/main" val="66331810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64715" cy="6873536"/>
          </a:xfrm>
        </p:spPr>
      </p:pic>
      <p:sp>
        <p:nvSpPr>
          <p:cNvPr id="2" name="Title 1"/>
          <p:cNvSpPr>
            <a:spLocks noGrp="1"/>
          </p:cNvSpPr>
          <p:nvPr>
            <p:ph type="title"/>
          </p:nvPr>
        </p:nvSpPr>
        <p:spPr/>
        <p:txBody>
          <a:bodyPr/>
          <a:lstStyle/>
          <a:p>
            <a:r>
              <a:rPr lang="en-US" dirty="0" smtClean="0">
                <a:solidFill>
                  <a:schemeClr val="bg2"/>
                </a:solidFill>
              </a:rPr>
              <a:t>Alex’s Origins</a:t>
            </a:r>
            <a:endParaRPr lang="en-US" dirty="0">
              <a:solidFill>
                <a:schemeClr val="bg2"/>
              </a:solidFill>
            </a:endParaRPr>
          </a:p>
        </p:txBody>
      </p:sp>
      <p:sp>
        <p:nvSpPr>
          <p:cNvPr id="8" name="TextBox 7"/>
          <p:cNvSpPr txBox="1"/>
          <p:nvPr/>
        </p:nvSpPr>
        <p:spPr>
          <a:xfrm>
            <a:off x="381000" y="1143000"/>
            <a:ext cx="3124200" cy="5355312"/>
          </a:xfrm>
          <a:prstGeom prst="rect">
            <a:avLst/>
          </a:prstGeom>
          <a:noFill/>
        </p:spPr>
        <p:txBody>
          <a:bodyPr wrap="square" rtlCol="0">
            <a:spAutoFit/>
          </a:bodyPr>
          <a:lstStyle/>
          <a:p>
            <a:r>
              <a:rPr lang="en-US" dirty="0" smtClean="0">
                <a:solidFill>
                  <a:schemeClr val="bg1"/>
                </a:solidFill>
              </a:rPr>
              <a:t>Alex grew up in Miami Florida, with his friend Nelson Gonzalez. They had a passion for video games, and their computers  were constantly requiring additional hardware and reconstruction to keep up with the resource hungry video games. They thought there has to be a computer  company out there with computers specially built for video games. Alex’s mom gave him some advice, “Quit playing games or you’ll never amount to anything.” That’s when the idea for Alienware came about. When Alex and Nelson created the idea,</a:t>
            </a:r>
            <a:endParaRPr lang="en-US" dirty="0">
              <a:solidFill>
                <a:schemeClr val="bg1"/>
              </a:solidFill>
            </a:endParaRPr>
          </a:p>
        </p:txBody>
      </p:sp>
      <p:sp>
        <p:nvSpPr>
          <p:cNvPr id="9" name="TextBox 8"/>
          <p:cNvSpPr txBox="1"/>
          <p:nvPr/>
        </p:nvSpPr>
        <p:spPr>
          <a:xfrm>
            <a:off x="5628442" y="1524000"/>
            <a:ext cx="3515557" cy="1200329"/>
          </a:xfrm>
          <a:prstGeom prst="rect">
            <a:avLst/>
          </a:prstGeom>
          <a:noFill/>
        </p:spPr>
        <p:txBody>
          <a:bodyPr wrap="square" rtlCol="0">
            <a:spAutoFit/>
          </a:bodyPr>
          <a:lstStyle/>
          <a:p>
            <a:r>
              <a:rPr lang="en-US" dirty="0" smtClean="0">
                <a:solidFill>
                  <a:schemeClr val="bg1"/>
                </a:solidFill>
              </a:rPr>
              <a:t>Alex immediately quit his job as a medical technician to start Alienware.</a:t>
            </a:r>
          </a:p>
          <a:p>
            <a:endParaRPr lang="en-US" dirty="0">
              <a:solidFill>
                <a:schemeClr val="bg1"/>
              </a:solidFill>
            </a:endParaRPr>
          </a:p>
        </p:txBody>
      </p:sp>
    </p:spTree>
    <p:extLst>
      <p:ext uri="{BB962C8B-B14F-4D97-AF65-F5344CB8AC3E}">
        <p14:creationId xmlns:p14="http://schemas.microsoft.com/office/powerpoint/2010/main" val="253977083"/>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09600"/>
            <a:ext cx="9135878" cy="5715000"/>
          </a:xfrm>
        </p:spPr>
      </p:pic>
      <p:sp>
        <p:nvSpPr>
          <p:cNvPr id="2" name="Title 1"/>
          <p:cNvSpPr>
            <a:spLocks noGrp="1"/>
          </p:cNvSpPr>
          <p:nvPr>
            <p:ph type="title"/>
          </p:nvPr>
        </p:nvSpPr>
        <p:spPr/>
        <p:txBody>
          <a:bodyPr/>
          <a:lstStyle/>
          <a:p>
            <a:r>
              <a:rPr lang="en-US" dirty="0" smtClean="0">
                <a:solidFill>
                  <a:schemeClr val="bg1"/>
                </a:solidFill>
              </a:rPr>
              <a:t>The Start of Alienware</a:t>
            </a:r>
            <a:endParaRPr lang="en-US"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2800" y="5181600"/>
            <a:ext cx="2286000" cy="142875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0" y="3048000"/>
            <a:ext cx="1905000" cy="235267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11240" y="3085730"/>
            <a:ext cx="3032760" cy="2095870"/>
          </a:xfrm>
          <a:prstGeom prst="rect">
            <a:avLst/>
          </a:prstGeom>
        </p:spPr>
      </p:pic>
      <p:sp>
        <p:nvSpPr>
          <p:cNvPr id="8" name="TextBox 7"/>
          <p:cNvSpPr txBox="1"/>
          <p:nvPr/>
        </p:nvSpPr>
        <p:spPr>
          <a:xfrm>
            <a:off x="457200" y="1600200"/>
            <a:ext cx="2895600" cy="2031325"/>
          </a:xfrm>
          <a:prstGeom prst="rect">
            <a:avLst/>
          </a:prstGeom>
          <a:noFill/>
        </p:spPr>
        <p:txBody>
          <a:bodyPr wrap="square" rtlCol="0">
            <a:spAutoFit/>
          </a:bodyPr>
          <a:lstStyle/>
          <a:p>
            <a:r>
              <a:rPr lang="en-US" dirty="0" smtClean="0">
                <a:solidFill>
                  <a:schemeClr val="bg1"/>
                </a:solidFill>
              </a:rPr>
              <a:t>Alex and Nelson started Alienware in 1996, and were going to banks to get a loan. “We got laughed at by every bank in Miami” Alex said. This resulted  in them pooling                  together</a:t>
            </a:r>
            <a:endParaRPr lang="en-US" dirty="0">
              <a:solidFill>
                <a:schemeClr val="bg1"/>
              </a:solidFill>
            </a:endParaRPr>
          </a:p>
        </p:txBody>
      </p:sp>
      <p:sp>
        <p:nvSpPr>
          <p:cNvPr id="9" name="TextBox 8"/>
          <p:cNvSpPr txBox="1"/>
          <p:nvPr/>
        </p:nvSpPr>
        <p:spPr>
          <a:xfrm>
            <a:off x="76200" y="5105400"/>
            <a:ext cx="3276600" cy="1754326"/>
          </a:xfrm>
          <a:prstGeom prst="rect">
            <a:avLst/>
          </a:prstGeom>
          <a:noFill/>
        </p:spPr>
        <p:txBody>
          <a:bodyPr wrap="square" rtlCol="0">
            <a:spAutoFit/>
          </a:bodyPr>
          <a:lstStyle/>
          <a:p>
            <a:r>
              <a:rPr lang="en-US" dirty="0" smtClean="0">
                <a:solidFill>
                  <a:schemeClr val="bg1"/>
                </a:solidFill>
              </a:rPr>
              <a:t>Their money coming up with $10000. They worked together to pay their bills and made their first computer, called “Area 51”. The computer was sent to a popular magazine PC Gamer.</a:t>
            </a:r>
            <a:endParaRPr lang="en-US" dirty="0">
              <a:solidFill>
                <a:schemeClr val="bg1"/>
              </a:solidFill>
            </a:endParaRPr>
          </a:p>
        </p:txBody>
      </p:sp>
      <p:sp>
        <p:nvSpPr>
          <p:cNvPr id="10" name="TextBox 9"/>
          <p:cNvSpPr txBox="1"/>
          <p:nvPr/>
        </p:nvSpPr>
        <p:spPr>
          <a:xfrm>
            <a:off x="6111240" y="1600200"/>
            <a:ext cx="2804160" cy="646331"/>
          </a:xfrm>
          <a:prstGeom prst="rect">
            <a:avLst/>
          </a:prstGeom>
          <a:noFill/>
        </p:spPr>
        <p:txBody>
          <a:bodyPr wrap="square" rtlCol="0">
            <a:spAutoFit/>
          </a:bodyPr>
          <a:lstStyle/>
          <a:p>
            <a:r>
              <a:rPr lang="en-US" dirty="0" smtClean="0">
                <a:solidFill>
                  <a:schemeClr val="bg1"/>
                </a:solidFill>
              </a:rPr>
              <a:t>The computer was awarded editors choice in 1998.</a:t>
            </a:r>
            <a:endParaRPr lang="en-US" dirty="0">
              <a:solidFill>
                <a:schemeClr val="bg1"/>
              </a:solidFill>
            </a:endParaRPr>
          </a:p>
        </p:txBody>
      </p:sp>
    </p:spTree>
    <p:extLst>
      <p:ext uri="{BB962C8B-B14F-4D97-AF65-F5344CB8AC3E}">
        <p14:creationId xmlns:p14="http://schemas.microsoft.com/office/powerpoint/2010/main" val="108708565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9144000" cy="6858000"/>
          </a:xfrm>
        </p:spPr>
      </p:pic>
      <p:sp>
        <p:nvSpPr>
          <p:cNvPr id="2" name="Title 1"/>
          <p:cNvSpPr>
            <a:spLocks noGrp="1"/>
          </p:cNvSpPr>
          <p:nvPr>
            <p:ph type="title"/>
          </p:nvPr>
        </p:nvSpPr>
        <p:spPr/>
        <p:txBody>
          <a:bodyPr/>
          <a:lstStyle/>
          <a:p>
            <a:r>
              <a:rPr lang="en-US" dirty="0" smtClean="0">
                <a:solidFill>
                  <a:schemeClr val="bg1"/>
                </a:solidFill>
              </a:rPr>
              <a:t>Alienware Takes Off</a:t>
            </a:r>
            <a:endParaRPr lang="en-US" dirty="0">
              <a:solidFill>
                <a:schemeClr val="bg1"/>
              </a:solidFill>
            </a:endParaRPr>
          </a:p>
        </p:txBody>
      </p:sp>
      <p:sp>
        <p:nvSpPr>
          <p:cNvPr id="7" name="TextBox 6"/>
          <p:cNvSpPr txBox="1"/>
          <p:nvPr/>
        </p:nvSpPr>
        <p:spPr>
          <a:xfrm>
            <a:off x="457200" y="1600200"/>
            <a:ext cx="3657600" cy="3416320"/>
          </a:xfrm>
          <a:prstGeom prst="rect">
            <a:avLst/>
          </a:prstGeom>
          <a:noFill/>
        </p:spPr>
        <p:txBody>
          <a:bodyPr wrap="square" rtlCol="0">
            <a:spAutoFit/>
          </a:bodyPr>
          <a:lstStyle/>
          <a:p>
            <a:r>
              <a:rPr lang="en-US" dirty="0" smtClean="0">
                <a:solidFill>
                  <a:schemeClr val="bg1"/>
                </a:solidFill>
              </a:rPr>
              <a:t>On September 21, 2001, Alex had an interview with the Miami Herald, earning the highest praise, which gave Alienware all the Attention it needed. The expansion of the company got the attention of Dell. On March 23, 2003, Dell agrees to buy Alienware, leaving Alex and Nelson in charge because whatever they they were doing, they were doing it right. Alienware is still run by Alex and Nelson today.</a:t>
            </a:r>
            <a:endParaRPr lang="en-US" dirty="0">
              <a:solidFill>
                <a:schemeClr val="bg1"/>
              </a:solidFill>
            </a:endParaRPr>
          </a:p>
        </p:txBody>
      </p:sp>
    </p:spTree>
    <p:extLst>
      <p:ext uri="{BB962C8B-B14F-4D97-AF65-F5344CB8AC3E}">
        <p14:creationId xmlns:p14="http://schemas.microsoft.com/office/powerpoint/2010/main" val="371793654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solidFill>
                  <a:schemeClr val="bg1"/>
                </a:solidFill>
              </a:rPr>
              <a:t>Alienware</a:t>
            </a:r>
            <a:endParaRPr lang="en-US" dirty="0">
              <a:solidFill>
                <a:schemeClr val="bg1"/>
              </a:solidFill>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1143000"/>
            <a:ext cx="9143999" cy="5715000"/>
          </a:xfrm>
        </p:spPr>
      </p:pic>
      <p:sp>
        <p:nvSpPr>
          <p:cNvPr id="5" name="TextBox 4"/>
          <p:cNvSpPr txBox="1"/>
          <p:nvPr/>
        </p:nvSpPr>
        <p:spPr>
          <a:xfrm>
            <a:off x="457200" y="1149489"/>
            <a:ext cx="8305800" cy="5632311"/>
          </a:xfrm>
          <a:prstGeom prst="rect">
            <a:avLst/>
          </a:prstGeom>
          <a:noFill/>
        </p:spPr>
        <p:txBody>
          <a:bodyPr wrap="square" rtlCol="0">
            <a:spAutoFit/>
          </a:bodyPr>
          <a:lstStyle/>
          <a:p>
            <a:r>
              <a:rPr lang="en-US" dirty="0">
                <a:solidFill>
                  <a:schemeClr val="bg1"/>
                </a:solidFill>
              </a:rPr>
              <a:t>Of the two founders, Gonzalez possessed the greater knowledge about hardware, the building blocks of </a:t>
            </a:r>
            <a:r>
              <a:rPr lang="en-US" dirty="0" err="1">
                <a:solidFill>
                  <a:schemeClr val="bg1"/>
                </a:solidFill>
              </a:rPr>
              <a:t>Alienware's</a:t>
            </a:r>
            <a:r>
              <a:rPr lang="en-US" dirty="0">
                <a:solidFill>
                  <a:schemeClr val="bg1"/>
                </a:solidFill>
              </a:rPr>
              <a:t> </a:t>
            </a:r>
            <a:r>
              <a:rPr lang="en-US" dirty="0" smtClean="0">
                <a:solidFill>
                  <a:schemeClr val="bg1"/>
                </a:solidFill>
              </a:rPr>
              <a:t>extremely </a:t>
            </a:r>
            <a:r>
              <a:rPr lang="en-US" dirty="0">
                <a:solidFill>
                  <a:schemeClr val="bg1"/>
                </a:solidFill>
              </a:rPr>
              <a:t>fast systems. During its first few years in business, the company benefited from important relationships that were established with leading hardware and software </a:t>
            </a:r>
            <a:r>
              <a:rPr lang="en-US" dirty="0" smtClean="0">
                <a:solidFill>
                  <a:schemeClr val="bg1"/>
                </a:solidFill>
              </a:rPr>
              <a:t>                         manufacturers. Alienware became </a:t>
            </a:r>
            <a:r>
              <a:rPr lang="en-US" dirty="0">
                <a:solidFill>
                  <a:schemeClr val="bg1"/>
                </a:solidFill>
              </a:rPr>
              <a:t>one of the first vendors to try the </a:t>
            </a:r>
            <a:r>
              <a:rPr lang="en-US" dirty="0" smtClean="0">
                <a:solidFill>
                  <a:schemeClr val="bg1"/>
                </a:solidFill>
              </a:rPr>
              <a:t>                                  latest</a:t>
            </a:r>
            <a:r>
              <a:rPr lang="en-US" dirty="0">
                <a:solidFill>
                  <a:schemeClr val="bg1"/>
                </a:solidFill>
              </a:rPr>
              <a:t>, fastest components developed by the </a:t>
            </a:r>
            <a:r>
              <a:rPr lang="en-US" dirty="0" smtClean="0">
                <a:solidFill>
                  <a:schemeClr val="bg1"/>
                </a:solidFill>
              </a:rPr>
              <a:t>industry's                                                </a:t>
            </a:r>
            <a:r>
              <a:rPr lang="en-US" dirty="0">
                <a:solidFill>
                  <a:schemeClr val="bg1"/>
                </a:solidFill>
              </a:rPr>
              <a:t>elite manufacturers. The company's access to state-of-the-art technology translated into exceptional systems that gamers </a:t>
            </a:r>
            <a:r>
              <a:rPr lang="en-US" dirty="0" smtClean="0">
                <a:solidFill>
                  <a:schemeClr val="bg1"/>
                </a:solidFill>
              </a:rPr>
              <a:t>longed for</a:t>
            </a:r>
            <a:r>
              <a:rPr lang="en-US" dirty="0">
                <a:solidFill>
                  <a:schemeClr val="bg1"/>
                </a:solidFill>
              </a:rPr>
              <a:t>, strengthening the company's reputation in the market with each technological advancement. The </a:t>
            </a:r>
            <a:r>
              <a:rPr lang="en-US" dirty="0" smtClean="0">
                <a:solidFill>
                  <a:schemeClr val="bg1"/>
                </a:solidFill>
              </a:rPr>
              <a:t>components </a:t>
            </a:r>
            <a:r>
              <a:rPr lang="en-US" dirty="0">
                <a:solidFill>
                  <a:schemeClr val="bg1"/>
                </a:solidFill>
              </a:rPr>
              <a:t>of </a:t>
            </a:r>
            <a:r>
              <a:rPr lang="en-US" dirty="0" err="1">
                <a:solidFill>
                  <a:schemeClr val="bg1"/>
                </a:solidFill>
              </a:rPr>
              <a:t>Alienware's</a:t>
            </a:r>
            <a:r>
              <a:rPr lang="en-US" dirty="0">
                <a:solidFill>
                  <a:schemeClr val="bg1"/>
                </a:solidFill>
              </a:rPr>
              <a:t> systems were on display in the company's growing </a:t>
            </a:r>
            <a:r>
              <a:rPr lang="en-US" dirty="0" smtClean="0">
                <a:solidFill>
                  <a:schemeClr val="bg1"/>
                </a:solidFill>
              </a:rPr>
              <a:t>field of product </a:t>
            </a:r>
            <a:r>
              <a:rPr lang="en-US" dirty="0">
                <a:solidFill>
                  <a:schemeClr val="bg1"/>
                </a:solidFill>
              </a:rPr>
              <a:t>offerings, which were offered in metallic colors (Nova Yellow, Plasma Purple, Saucer Silver, Conspiracy Blue, Cyborg Green, and Martian Red) for the first time in 2000. By 2000, after </a:t>
            </a:r>
            <a:r>
              <a:rPr lang="en-US" dirty="0" smtClean="0">
                <a:solidFill>
                  <a:schemeClr val="bg1"/>
                </a:solidFill>
              </a:rPr>
              <a:t>three </a:t>
            </a:r>
            <a:r>
              <a:rPr lang="en-US" dirty="0">
                <a:solidFill>
                  <a:schemeClr val="bg1"/>
                </a:solidFill>
              </a:rPr>
              <a:t>consecutive Editor's Choice awards from </a:t>
            </a:r>
            <a:r>
              <a:rPr lang="en-US" i="1" dirty="0">
                <a:solidFill>
                  <a:schemeClr val="bg1"/>
                </a:solidFill>
              </a:rPr>
              <a:t>PC Gamer,</a:t>
            </a:r>
            <a:r>
              <a:rPr lang="en-US" dirty="0">
                <a:solidFill>
                  <a:schemeClr val="bg1"/>
                </a:solidFill>
              </a:rPr>
              <a:t> an average Alienware system featured a 1.1 gigahertz (GHz) processor, a 40 gigabyte (GB) hard drive, 256 megabytes (MB) of memory, and two video cards. The system sold for $3,227. Sales were expected to reach $8.5 million for the year, as Gonzalez and Aguila, initially hoping for a monthly production volume of between 50 and 100 units, presided over a company with 40 employees who were custom-building 400 units per month. Ahead, much growth was anticipated, as the company planned to add notebooks, workstations, and servers to its product mix. Revenues in 2001 reached $28 million</a:t>
            </a:r>
            <a:r>
              <a:rPr lang="en-US" dirty="0" smtClean="0"/>
              <a:t>.</a:t>
            </a:r>
            <a:endParaRPr lang="en-US" dirty="0"/>
          </a:p>
        </p:txBody>
      </p:sp>
    </p:spTree>
    <p:extLst>
      <p:ext uri="{BB962C8B-B14F-4D97-AF65-F5344CB8AC3E}">
        <p14:creationId xmlns:p14="http://schemas.microsoft.com/office/powerpoint/2010/main" val="269783518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0"/>
            <a:ext cx="9143999" cy="5715000"/>
          </a:xfrm>
        </p:spPr>
      </p:pic>
      <p:sp>
        <p:nvSpPr>
          <p:cNvPr id="2" name="Title 1"/>
          <p:cNvSpPr>
            <a:spLocks noGrp="1"/>
          </p:cNvSpPr>
          <p:nvPr>
            <p:ph type="title"/>
          </p:nvPr>
        </p:nvSpPr>
        <p:spPr/>
        <p:txBody>
          <a:bodyPr/>
          <a:lstStyle/>
          <a:p>
            <a:r>
              <a:rPr lang="en-US" dirty="0" smtClean="0">
                <a:solidFill>
                  <a:schemeClr val="bg1"/>
                </a:solidFill>
              </a:rPr>
              <a:t>Alienware Facts</a:t>
            </a:r>
            <a:endParaRPr lang="en-US"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9" y="4953000"/>
            <a:ext cx="9144000" cy="1866900"/>
          </a:xfrm>
          <a:prstGeom prst="rect">
            <a:avLst/>
          </a:prstGeom>
        </p:spPr>
      </p:pic>
      <p:sp>
        <p:nvSpPr>
          <p:cNvPr id="6" name="TextBox 5"/>
          <p:cNvSpPr txBox="1"/>
          <p:nvPr/>
        </p:nvSpPr>
        <p:spPr>
          <a:xfrm>
            <a:off x="452021" y="1524000"/>
            <a:ext cx="2819400" cy="3970318"/>
          </a:xfrm>
          <a:prstGeom prst="rect">
            <a:avLst/>
          </a:prstGeom>
          <a:noFill/>
        </p:spPr>
        <p:txBody>
          <a:bodyPr wrap="square" rtlCol="0">
            <a:spAutoFit/>
          </a:bodyPr>
          <a:lstStyle/>
          <a:p>
            <a:pPr marL="285750" indent="-285750">
              <a:buFont typeface="Arial" pitchFamily="34" charset="0"/>
              <a:buChar char="•"/>
            </a:pPr>
            <a:r>
              <a:rPr lang="en-US" dirty="0" smtClean="0">
                <a:solidFill>
                  <a:schemeClr val="bg1"/>
                </a:solidFill>
              </a:rPr>
              <a:t>Alienware was ranked as one of the fastest growing private company in the US by 2005.</a:t>
            </a:r>
          </a:p>
          <a:p>
            <a:pPr marL="285750" indent="-285750">
              <a:buFont typeface="Arial" pitchFamily="34" charset="0"/>
              <a:buChar char="•"/>
            </a:pPr>
            <a:r>
              <a:rPr lang="en-US" dirty="0" smtClean="0">
                <a:solidFill>
                  <a:schemeClr val="bg1"/>
                </a:solidFill>
              </a:rPr>
              <a:t>The company made $172 Million in 2005</a:t>
            </a:r>
          </a:p>
          <a:p>
            <a:pPr marL="285750" indent="-285750">
              <a:buFont typeface="Arial" pitchFamily="34" charset="0"/>
              <a:buChar char="•"/>
            </a:pPr>
            <a:r>
              <a:rPr lang="en-US" dirty="0" smtClean="0">
                <a:solidFill>
                  <a:schemeClr val="bg1"/>
                </a:solidFill>
              </a:rPr>
              <a:t>Alienware ‘s original idea came from a popular TV show called the X-Files</a:t>
            </a:r>
          </a:p>
          <a:p>
            <a:pPr marL="285750" indent="-285750">
              <a:buFont typeface="Arial" pitchFamily="34" charset="0"/>
              <a:buChar char="•"/>
            </a:pPr>
            <a:r>
              <a:rPr lang="en-US" dirty="0" smtClean="0">
                <a:solidFill>
                  <a:schemeClr val="bg1"/>
                </a:solidFill>
              </a:rPr>
              <a:t>Alienware sells its products in North America, Europe, </a:t>
            </a:r>
          </a:p>
          <a:p>
            <a:endParaRPr lang="en-US" dirty="0">
              <a:solidFill>
                <a:schemeClr val="bg1"/>
              </a:solidFill>
            </a:endParaRPr>
          </a:p>
          <a:p>
            <a:pPr marL="285750" indent="-285750">
              <a:buFont typeface="Arial" pitchFamily="34" charset="0"/>
              <a:buChar char="•"/>
            </a:pPr>
            <a:endParaRPr lang="en-US" dirty="0">
              <a:solidFill>
                <a:schemeClr val="bg1"/>
              </a:solidFill>
            </a:endParaRPr>
          </a:p>
        </p:txBody>
      </p:sp>
      <p:sp>
        <p:nvSpPr>
          <p:cNvPr id="7" name="TextBox 6"/>
          <p:cNvSpPr txBox="1"/>
          <p:nvPr/>
        </p:nvSpPr>
        <p:spPr>
          <a:xfrm>
            <a:off x="5638800" y="1600200"/>
            <a:ext cx="3048000" cy="923330"/>
          </a:xfrm>
          <a:prstGeom prst="rect">
            <a:avLst/>
          </a:prstGeom>
          <a:noFill/>
        </p:spPr>
        <p:txBody>
          <a:bodyPr wrap="square" rtlCol="0">
            <a:spAutoFit/>
          </a:bodyPr>
          <a:lstStyle/>
          <a:p>
            <a:r>
              <a:rPr lang="en-US" dirty="0" smtClean="0">
                <a:solidFill>
                  <a:schemeClr val="bg1"/>
                </a:solidFill>
              </a:rPr>
              <a:t>Australia, and New Zealand. From a company owned retail store in Miami Florida.</a:t>
            </a:r>
            <a:endParaRPr lang="en-US" dirty="0">
              <a:solidFill>
                <a:schemeClr val="bg1"/>
              </a:solidFill>
            </a:endParaRPr>
          </a:p>
        </p:txBody>
      </p:sp>
    </p:spTree>
    <p:extLst>
      <p:ext uri="{BB962C8B-B14F-4D97-AF65-F5344CB8AC3E}">
        <p14:creationId xmlns:p14="http://schemas.microsoft.com/office/powerpoint/2010/main" val="313586379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8229600" cy="1143000"/>
          </a:xfrm>
        </p:spPr>
        <p:txBody>
          <a:bodyPr/>
          <a:lstStyle/>
          <a:p>
            <a:r>
              <a:rPr lang="en-US" dirty="0" smtClean="0">
                <a:solidFill>
                  <a:schemeClr val="bg1"/>
                </a:solidFill>
              </a:rPr>
              <a:t>Alienware Products</a:t>
            </a:r>
            <a:endParaRPr lang="en-US" dirty="0">
              <a:solidFill>
                <a:schemeClr val="bg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0" y="-228600"/>
            <a:ext cx="2819400" cy="211455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0923" y="3657600"/>
            <a:ext cx="2464554" cy="21336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00" y="2119174"/>
            <a:ext cx="2082800" cy="15621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6800" y="4326112"/>
            <a:ext cx="1933575" cy="1465088"/>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0791" y="4254601"/>
            <a:ext cx="1438275" cy="1607141"/>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235" y="0"/>
            <a:ext cx="1676400" cy="1219581"/>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2200" y="2365067"/>
            <a:ext cx="2209800" cy="1910249"/>
          </a:xfrm>
          <a:prstGeom prst="rect">
            <a:avLst/>
          </a:prstGeom>
        </p:spPr>
      </p:pic>
      <p:sp>
        <p:nvSpPr>
          <p:cNvPr id="11" name="TextBox 10"/>
          <p:cNvSpPr txBox="1"/>
          <p:nvPr/>
        </p:nvSpPr>
        <p:spPr>
          <a:xfrm>
            <a:off x="228600" y="1066800"/>
            <a:ext cx="1219200" cy="2031325"/>
          </a:xfrm>
          <a:prstGeom prst="rect">
            <a:avLst/>
          </a:prstGeom>
          <a:noFill/>
        </p:spPr>
        <p:txBody>
          <a:bodyPr wrap="square" rtlCol="0">
            <a:spAutoFit/>
          </a:bodyPr>
          <a:lstStyle/>
          <a:p>
            <a:r>
              <a:rPr lang="en-US" dirty="0" smtClean="0">
                <a:solidFill>
                  <a:schemeClr val="bg1"/>
                </a:solidFill>
              </a:rPr>
              <a:t>M18X</a:t>
            </a:r>
          </a:p>
          <a:p>
            <a:endParaRPr lang="en-US" dirty="0">
              <a:solidFill>
                <a:schemeClr val="bg1"/>
              </a:solidFill>
            </a:endParaRPr>
          </a:p>
          <a:p>
            <a:r>
              <a:rPr lang="en-US" dirty="0" smtClean="0">
                <a:solidFill>
                  <a:schemeClr val="bg1"/>
                </a:solidFill>
              </a:rPr>
              <a:t>The Most Powerful 18 inch laptop in the world.</a:t>
            </a:r>
            <a:endParaRPr lang="en-US" dirty="0">
              <a:solidFill>
                <a:schemeClr val="bg1"/>
              </a:solidFill>
            </a:endParaRPr>
          </a:p>
        </p:txBody>
      </p:sp>
      <p:sp>
        <p:nvSpPr>
          <p:cNvPr id="12" name="TextBox 11"/>
          <p:cNvSpPr txBox="1"/>
          <p:nvPr/>
        </p:nvSpPr>
        <p:spPr>
          <a:xfrm>
            <a:off x="7086600" y="5861742"/>
            <a:ext cx="1295400" cy="369332"/>
          </a:xfrm>
          <a:prstGeom prst="rect">
            <a:avLst/>
          </a:prstGeom>
          <a:noFill/>
        </p:spPr>
        <p:txBody>
          <a:bodyPr wrap="square" rtlCol="0">
            <a:spAutoFit/>
          </a:bodyPr>
          <a:lstStyle/>
          <a:p>
            <a:r>
              <a:rPr lang="en-US" dirty="0" smtClean="0">
                <a:solidFill>
                  <a:schemeClr val="bg1"/>
                </a:solidFill>
              </a:rPr>
              <a:t>    Area 51</a:t>
            </a:r>
            <a:endParaRPr lang="en-US" dirty="0">
              <a:solidFill>
                <a:schemeClr val="bg1"/>
              </a:solidFill>
            </a:endParaRPr>
          </a:p>
        </p:txBody>
      </p:sp>
      <p:sp>
        <p:nvSpPr>
          <p:cNvPr id="13" name="TextBox 12"/>
          <p:cNvSpPr txBox="1"/>
          <p:nvPr/>
        </p:nvSpPr>
        <p:spPr>
          <a:xfrm>
            <a:off x="1695635" y="5638800"/>
            <a:ext cx="1834965" cy="923330"/>
          </a:xfrm>
          <a:prstGeom prst="rect">
            <a:avLst/>
          </a:prstGeom>
          <a:noFill/>
        </p:spPr>
        <p:txBody>
          <a:bodyPr wrap="square" rtlCol="0">
            <a:spAutoFit/>
          </a:bodyPr>
          <a:lstStyle/>
          <a:p>
            <a:r>
              <a:rPr lang="en-US" dirty="0" smtClean="0">
                <a:solidFill>
                  <a:schemeClr val="bg1"/>
                </a:solidFill>
              </a:rPr>
              <a:t>         M17X</a:t>
            </a:r>
          </a:p>
          <a:p>
            <a:r>
              <a:rPr lang="en-US" dirty="0" smtClean="0">
                <a:solidFill>
                  <a:schemeClr val="bg1"/>
                </a:solidFill>
              </a:rPr>
              <a:t>Allows full 3D gameplay.</a:t>
            </a:r>
            <a:endParaRPr lang="en-US" dirty="0">
              <a:solidFill>
                <a:schemeClr val="bg1"/>
              </a:solidFill>
            </a:endParaRPr>
          </a:p>
        </p:txBody>
      </p:sp>
    </p:spTree>
    <p:extLst>
      <p:ext uri="{BB962C8B-B14F-4D97-AF65-F5344CB8AC3E}">
        <p14:creationId xmlns:p14="http://schemas.microsoft.com/office/powerpoint/2010/main" val="33088994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Timeline</a:t>
            </a:r>
            <a:endParaRPr lang="en-US" dirty="0">
              <a:solidFill>
                <a:schemeClr val="bg1"/>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31269853"/>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1371600" y="3810000"/>
            <a:ext cx="533400" cy="261610"/>
          </a:xfrm>
          <a:prstGeom prst="rect">
            <a:avLst/>
          </a:prstGeom>
          <a:noFill/>
        </p:spPr>
        <p:txBody>
          <a:bodyPr wrap="square" rtlCol="0">
            <a:spAutoFit/>
          </a:bodyPr>
          <a:lstStyle/>
          <a:p>
            <a:r>
              <a:rPr lang="en-US" sz="1100" dirty="0" smtClean="0">
                <a:solidFill>
                  <a:schemeClr val="bg1"/>
                </a:solidFill>
              </a:rPr>
              <a:t>1996</a:t>
            </a:r>
            <a:endParaRPr lang="en-US" sz="1100" dirty="0">
              <a:solidFill>
                <a:schemeClr val="bg1"/>
              </a:solidFill>
            </a:endParaRPr>
          </a:p>
        </p:txBody>
      </p:sp>
      <p:sp>
        <p:nvSpPr>
          <p:cNvPr id="6" name="TextBox 5"/>
          <p:cNvSpPr txBox="1"/>
          <p:nvPr/>
        </p:nvSpPr>
        <p:spPr>
          <a:xfrm>
            <a:off x="1356804" y="2743200"/>
            <a:ext cx="1143000" cy="769441"/>
          </a:xfrm>
          <a:prstGeom prst="rect">
            <a:avLst/>
          </a:prstGeom>
          <a:noFill/>
        </p:spPr>
        <p:txBody>
          <a:bodyPr wrap="square" rtlCol="0">
            <a:spAutoFit/>
          </a:bodyPr>
          <a:lstStyle/>
          <a:p>
            <a:r>
              <a:rPr lang="en-US" sz="1100" dirty="0" smtClean="0">
                <a:solidFill>
                  <a:schemeClr val="bg1"/>
                </a:solidFill>
              </a:rPr>
              <a:t>Alienware founded by Nelson Gonzalez and Alex Aguila</a:t>
            </a:r>
            <a:endParaRPr lang="en-US" sz="1100" dirty="0">
              <a:solidFill>
                <a:schemeClr val="bg1"/>
              </a:solidFill>
            </a:endParaRPr>
          </a:p>
        </p:txBody>
      </p:sp>
      <p:sp>
        <p:nvSpPr>
          <p:cNvPr id="7" name="TextBox 6"/>
          <p:cNvSpPr txBox="1"/>
          <p:nvPr/>
        </p:nvSpPr>
        <p:spPr>
          <a:xfrm>
            <a:off x="2514600" y="3200400"/>
            <a:ext cx="533400" cy="261610"/>
          </a:xfrm>
          <a:prstGeom prst="rect">
            <a:avLst/>
          </a:prstGeom>
          <a:noFill/>
        </p:spPr>
        <p:txBody>
          <a:bodyPr wrap="square" rtlCol="0">
            <a:spAutoFit/>
          </a:bodyPr>
          <a:lstStyle/>
          <a:p>
            <a:r>
              <a:rPr lang="en-US" sz="1100" dirty="0" smtClean="0">
                <a:solidFill>
                  <a:schemeClr val="bg1"/>
                </a:solidFill>
              </a:rPr>
              <a:t>1998</a:t>
            </a:r>
            <a:endParaRPr lang="en-US" sz="1100" dirty="0">
              <a:solidFill>
                <a:schemeClr val="bg1"/>
              </a:solidFill>
            </a:endParaRPr>
          </a:p>
        </p:txBody>
      </p:sp>
      <p:sp>
        <p:nvSpPr>
          <p:cNvPr id="8" name="TextBox 7"/>
          <p:cNvSpPr txBox="1"/>
          <p:nvPr/>
        </p:nvSpPr>
        <p:spPr>
          <a:xfrm>
            <a:off x="2514600" y="3810000"/>
            <a:ext cx="1371600" cy="938719"/>
          </a:xfrm>
          <a:prstGeom prst="rect">
            <a:avLst/>
          </a:prstGeom>
          <a:noFill/>
        </p:spPr>
        <p:txBody>
          <a:bodyPr wrap="square" rtlCol="0">
            <a:spAutoFit/>
          </a:bodyPr>
          <a:lstStyle/>
          <a:p>
            <a:r>
              <a:rPr lang="en-US" sz="1100" dirty="0" smtClean="0">
                <a:solidFill>
                  <a:schemeClr val="bg1"/>
                </a:solidFill>
              </a:rPr>
              <a:t>PC Gamer selects </a:t>
            </a:r>
            <a:r>
              <a:rPr lang="en-US" sz="1100" dirty="0" err="1" smtClean="0">
                <a:solidFill>
                  <a:schemeClr val="bg1"/>
                </a:solidFill>
              </a:rPr>
              <a:t>Alienware’s</a:t>
            </a:r>
            <a:r>
              <a:rPr lang="en-US" sz="1100" dirty="0" smtClean="0">
                <a:solidFill>
                  <a:schemeClr val="bg1"/>
                </a:solidFill>
              </a:rPr>
              <a:t> Area 51 system for its “Editors Choice” award</a:t>
            </a:r>
            <a:endParaRPr lang="en-US" sz="1100" dirty="0">
              <a:solidFill>
                <a:schemeClr val="bg1"/>
              </a:solidFill>
            </a:endParaRPr>
          </a:p>
        </p:txBody>
      </p:sp>
      <p:sp>
        <p:nvSpPr>
          <p:cNvPr id="9" name="TextBox 8"/>
          <p:cNvSpPr txBox="1"/>
          <p:nvPr/>
        </p:nvSpPr>
        <p:spPr>
          <a:xfrm>
            <a:off x="3810000" y="3810000"/>
            <a:ext cx="533400" cy="261610"/>
          </a:xfrm>
          <a:prstGeom prst="rect">
            <a:avLst/>
          </a:prstGeom>
          <a:noFill/>
        </p:spPr>
        <p:txBody>
          <a:bodyPr wrap="square" rtlCol="0">
            <a:spAutoFit/>
          </a:bodyPr>
          <a:lstStyle/>
          <a:p>
            <a:r>
              <a:rPr lang="en-US" sz="1100" dirty="0" smtClean="0">
                <a:solidFill>
                  <a:schemeClr val="bg1"/>
                </a:solidFill>
              </a:rPr>
              <a:t>2000</a:t>
            </a:r>
            <a:endParaRPr lang="en-US" sz="1100" dirty="0">
              <a:solidFill>
                <a:schemeClr val="bg1"/>
              </a:solidFill>
            </a:endParaRPr>
          </a:p>
        </p:txBody>
      </p:sp>
      <p:sp>
        <p:nvSpPr>
          <p:cNvPr id="10" name="TextBox 9"/>
          <p:cNvSpPr txBox="1"/>
          <p:nvPr/>
        </p:nvSpPr>
        <p:spPr>
          <a:xfrm>
            <a:off x="3124200" y="2590800"/>
            <a:ext cx="1524000" cy="769441"/>
          </a:xfrm>
          <a:prstGeom prst="rect">
            <a:avLst/>
          </a:prstGeom>
          <a:noFill/>
        </p:spPr>
        <p:txBody>
          <a:bodyPr wrap="square" rtlCol="0">
            <a:spAutoFit/>
          </a:bodyPr>
          <a:lstStyle/>
          <a:p>
            <a:r>
              <a:rPr lang="en-US" sz="1100" dirty="0" smtClean="0">
                <a:solidFill>
                  <a:schemeClr val="bg1"/>
                </a:solidFill>
              </a:rPr>
              <a:t>Interview with the Miami Herald which gave Alienware the attention it needed</a:t>
            </a:r>
            <a:endParaRPr lang="en-US" sz="1100" dirty="0">
              <a:solidFill>
                <a:schemeClr val="bg1"/>
              </a:solidFill>
            </a:endParaRPr>
          </a:p>
        </p:txBody>
      </p:sp>
      <p:sp>
        <p:nvSpPr>
          <p:cNvPr id="11" name="TextBox 10"/>
          <p:cNvSpPr txBox="1"/>
          <p:nvPr/>
        </p:nvSpPr>
        <p:spPr>
          <a:xfrm>
            <a:off x="4495800" y="3200400"/>
            <a:ext cx="609600" cy="261610"/>
          </a:xfrm>
          <a:prstGeom prst="rect">
            <a:avLst/>
          </a:prstGeom>
          <a:noFill/>
        </p:spPr>
        <p:txBody>
          <a:bodyPr wrap="square" rtlCol="0">
            <a:spAutoFit/>
          </a:bodyPr>
          <a:lstStyle/>
          <a:p>
            <a:r>
              <a:rPr lang="en-US" sz="1100" dirty="0" smtClean="0">
                <a:solidFill>
                  <a:schemeClr val="bg1"/>
                </a:solidFill>
              </a:rPr>
              <a:t>2002</a:t>
            </a:r>
            <a:endParaRPr lang="en-US" sz="1100" dirty="0">
              <a:solidFill>
                <a:schemeClr val="bg1"/>
              </a:solidFill>
            </a:endParaRPr>
          </a:p>
        </p:txBody>
      </p:sp>
      <p:sp>
        <p:nvSpPr>
          <p:cNvPr id="12" name="TextBox 11"/>
          <p:cNvSpPr txBox="1"/>
          <p:nvPr/>
        </p:nvSpPr>
        <p:spPr>
          <a:xfrm>
            <a:off x="4343400" y="3810000"/>
            <a:ext cx="1447800" cy="938719"/>
          </a:xfrm>
          <a:prstGeom prst="rect">
            <a:avLst/>
          </a:prstGeom>
          <a:noFill/>
        </p:spPr>
        <p:txBody>
          <a:bodyPr wrap="square" rtlCol="0">
            <a:spAutoFit/>
          </a:bodyPr>
          <a:lstStyle/>
          <a:p>
            <a:r>
              <a:rPr lang="en-US" sz="1100" dirty="0" smtClean="0">
                <a:solidFill>
                  <a:schemeClr val="bg1"/>
                </a:solidFill>
              </a:rPr>
              <a:t>Company introduced the first notebook computer capable of running resource demanding games</a:t>
            </a:r>
            <a:endParaRPr lang="en-US" sz="1100" dirty="0">
              <a:solidFill>
                <a:schemeClr val="bg1"/>
              </a:solidFill>
            </a:endParaRPr>
          </a:p>
        </p:txBody>
      </p:sp>
      <p:sp>
        <p:nvSpPr>
          <p:cNvPr id="13" name="TextBox 12"/>
          <p:cNvSpPr txBox="1"/>
          <p:nvPr/>
        </p:nvSpPr>
        <p:spPr>
          <a:xfrm>
            <a:off x="5715000" y="3810000"/>
            <a:ext cx="685800" cy="261610"/>
          </a:xfrm>
          <a:prstGeom prst="rect">
            <a:avLst/>
          </a:prstGeom>
          <a:noFill/>
        </p:spPr>
        <p:txBody>
          <a:bodyPr wrap="square" rtlCol="0">
            <a:spAutoFit/>
          </a:bodyPr>
          <a:lstStyle/>
          <a:p>
            <a:r>
              <a:rPr lang="en-US" sz="1100" dirty="0" smtClean="0">
                <a:solidFill>
                  <a:schemeClr val="bg1"/>
                </a:solidFill>
              </a:rPr>
              <a:t>2005</a:t>
            </a:r>
            <a:endParaRPr lang="en-US" sz="1100" dirty="0">
              <a:solidFill>
                <a:schemeClr val="bg1"/>
              </a:solidFill>
            </a:endParaRPr>
          </a:p>
        </p:txBody>
      </p:sp>
      <p:sp>
        <p:nvSpPr>
          <p:cNvPr id="14" name="TextBox 13"/>
          <p:cNvSpPr txBox="1"/>
          <p:nvPr/>
        </p:nvSpPr>
        <p:spPr>
          <a:xfrm>
            <a:off x="5181600" y="3048000"/>
            <a:ext cx="1447800" cy="430887"/>
          </a:xfrm>
          <a:prstGeom prst="rect">
            <a:avLst/>
          </a:prstGeom>
          <a:noFill/>
        </p:spPr>
        <p:txBody>
          <a:bodyPr wrap="square" rtlCol="0">
            <a:spAutoFit/>
          </a:bodyPr>
          <a:lstStyle/>
          <a:p>
            <a:r>
              <a:rPr lang="en-US" sz="1100" dirty="0" smtClean="0">
                <a:solidFill>
                  <a:schemeClr val="bg1"/>
                </a:solidFill>
              </a:rPr>
              <a:t>Company made $172 million</a:t>
            </a:r>
            <a:endParaRPr lang="en-US" sz="1100" dirty="0">
              <a:solidFill>
                <a:schemeClr val="bg1"/>
              </a:solidFill>
            </a:endParaRPr>
          </a:p>
        </p:txBody>
      </p:sp>
      <p:sp>
        <p:nvSpPr>
          <p:cNvPr id="15" name="TextBox 14"/>
          <p:cNvSpPr txBox="1"/>
          <p:nvPr/>
        </p:nvSpPr>
        <p:spPr>
          <a:xfrm>
            <a:off x="6629400" y="3263443"/>
            <a:ext cx="533400" cy="261610"/>
          </a:xfrm>
          <a:prstGeom prst="rect">
            <a:avLst/>
          </a:prstGeom>
          <a:noFill/>
        </p:spPr>
        <p:txBody>
          <a:bodyPr wrap="square" rtlCol="0">
            <a:spAutoFit/>
          </a:bodyPr>
          <a:lstStyle/>
          <a:p>
            <a:r>
              <a:rPr lang="en-US" sz="1100" dirty="0" smtClean="0">
                <a:solidFill>
                  <a:schemeClr val="bg1"/>
                </a:solidFill>
              </a:rPr>
              <a:t>2006</a:t>
            </a:r>
            <a:endParaRPr lang="en-US" sz="1100" dirty="0">
              <a:solidFill>
                <a:schemeClr val="bg1"/>
              </a:solidFill>
            </a:endParaRPr>
          </a:p>
        </p:txBody>
      </p:sp>
      <p:sp>
        <p:nvSpPr>
          <p:cNvPr id="16" name="TextBox 15"/>
          <p:cNvSpPr txBox="1"/>
          <p:nvPr/>
        </p:nvSpPr>
        <p:spPr>
          <a:xfrm>
            <a:off x="6400800" y="3836313"/>
            <a:ext cx="1219200" cy="430887"/>
          </a:xfrm>
          <a:prstGeom prst="rect">
            <a:avLst/>
          </a:prstGeom>
          <a:noFill/>
        </p:spPr>
        <p:txBody>
          <a:bodyPr wrap="square" rtlCol="0">
            <a:spAutoFit/>
          </a:bodyPr>
          <a:lstStyle/>
          <a:p>
            <a:r>
              <a:rPr lang="en-US" sz="1100" dirty="0" smtClean="0">
                <a:solidFill>
                  <a:schemeClr val="bg1"/>
                </a:solidFill>
              </a:rPr>
              <a:t>Dell agrees to buy Alienware</a:t>
            </a:r>
            <a:endParaRPr lang="en-US" sz="1100" dirty="0">
              <a:solidFill>
                <a:schemeClr val="bg1"/>
              </a:solidFill>
            </a:endParaRPr>
          </a:p>
        </p:txBody>
      </p:sp>
    </p:spTree>
    <p:extLst>
      <p:ext uri="{BB962C8B-B14F-4D97-AF65-F5344CB8AC3E}">
        <p14:creationId xmlns:p14="http://schemas.microsoft.com/office/powerpoint/2010/main" val="50067403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635</Words>
  <Application>Microsoft Office PowerPoint</Application>
  <PresentationFormat>On-screen Show (4:3)</PresentationFormat>
  <Paragraphs>47</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Alex Aguila</vt:lpstr>
      <vt:lpstr>Alienware</vt:lpstr>
      <vt:lpstr>Alex’s Origins</vt:lpstr>
      <vt:lpstr>The Start of Alienware</vt:lpstr>
      <vt:lpstr>Alienware Takes Off</vt:lpstr>
      <vt:lpstr>Alienware</vt:lpstr>
      <vt:lpstr>Alienware Facts</vt:lpstr>
      <vt:lpstr>Alienware Products</vt:lpstr>
      <vt:lpstr>Timeline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Alex Aguila</dc:title>
  <dc:creator>Mitchell Marsh</dc:creator>
  <cp:lastModifiedBy>Mitchell Marsh</cp:lastModifiedBy>
  <cp:revision>27</cp:revision>
  <cp:lastPrinted>2011-09-20T03:02:03Z</cp:lastPrinted>
  <dcterms:created xsi:type="dcterms:W3CDTF">2011-09-18T20:30:24Z</dcterms:created>
  <dcterms:modified xsi:type="dcterms:W3CDTF">2011-09-20T03:02:10Z</dcterms:modified>
</cp:coreProperties>
</file>